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78" r:id="rId4"/>
    <p:sldId id="274" r:id="rId5"/>
    <p:sldId id="258" r:id="rId6"/>
    <p:sldId id="271" r:id="rId7"/>
    <p:sldId id="268" r:id="rId8"/>
    <p:sldId id="260" r:id="rId9"/>
    <p:sldId id="270" r:id="rId10"/>
    <p:sldId id="266" r:id="rId11"/>
    <p:sldId id="275" r:id="rId12"/>
    <p:sldId id="276" r:id="rId13"/>
    <p:sldId id="277" r:id="rId14"/>
    <p:sldId id="280" r:id="rId15"/>
    <p:sldId id="281" r:id="rId16"/>
    <p:sldId id="279" r:id="rId17"/>
    <p:sldId id="282" r:id="rId18"/>
    <p:sldId id="259" r:id="rId19"/>
    <p:sldId id="269" r:id="rId20"/>
    <p:sldId id="27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5"/>
    <p:restoredTop sz="94636"/>
  </p:normalViewPr>
  <p:slideViewPr>
    <p:cSldViewPr snapToGrid="0" snapToObjects="1">
      <p:cViewPr varScale="1">
        <p:scale>
          <a:sx n="89" d="100"/>
          <a:sy n="89" d="100"/>
        </p:scale>
        <p:origin x="656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8/8/19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8/8/19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8/8/19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8/8/19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8/8/19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8/8/19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8/8/19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8/8/19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fdhslibrary.weebly.com/login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fdhslibrary.weebly.com/textbooks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fdhslibrary.weebly.com/calendar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hd.scsk12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fdhslibrary.weebly.com/calendar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BDB26-2883-F44C-9059-CA52F86C58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0097" y="1353312"/>
            <a:ext cx="10435590" cy="3035808"/>
          </a:xfrm>
        </p:spPr>
        <p:txBody>
          <a:bodyPr/>
          <a:lstStyle/>
          <a:p>
            <a:r>
              <a:rPr lang="en-US" dirty="0"/>
              <a:t>Douglass High Library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763592-42E5-2346-BE2C-A9C2831DEB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2019-2020 Procedures</a:t>
            </a:r>
          </a:p>
        </p:txBody>
      </p:sp>
    </p:spTree>
    <p:extLst>
      <p:ext uri="{BB962C8B-B14F-4D97-AF65-F5344CB8AC3E}">
        <p14:creationId xmlns:p14="http://schemas.microsoft.com/office/powerpoint/2010/main" val="1375121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Computer Lab Guidelines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/>
              <a:t>Refrain from leaving students unattended in the labs.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Refrain from bringing food and drinks in the labs.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Have a designated assignment for </a:t>
            </a:r>
            <a:r>
              <a:rPr lang="en-US" sz="2800" b="1" dirty="0"/>
              <a:t>All</a:t>
            </a:r>
            <a:r>
              <a:rPr lang="en-US" sz="2800" dirty="0"/>
              <a:t> students.  Allowing students to play games, watch videos, or download music, jeopardizes the computers.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Report any technical problems or other concerns immediately to Mrs. Johnson.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9924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71A74-AFAE-7A43-9A7C-8CF052436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Student computer logins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8D75A-EC60-EA43-9EE2-A8D6223C5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dirty="0"/>
              <a:t>As a security measure, generic computer logins are no longer used.</a:t>
            </a:r>
          </a:p>
          <a:p>
            <a:pPr lvl="1"/>
            <a:r>
              <a:rPr lang="en-US" sz="2800" dirty="0"/>
              <a:t>Faculty and students must use their AD logins to use district computers.</a:t>
            </a:r>
          </a:p>
          <a:p>
            <a:pPr lvl="2"/>
            <a:r>
              <a:rPr lang="en-US" sz="2400" dirty="0"/>
              <a:t>Student AD login: PowerSchool ID (username)</a:t>
            </a:r>
          </a:p>
          <a:p>
            <a:pPr marL="914400" lvl="2" indent="0">
              <a:buNone/>
            </a:pPr>
            <a:r>
              <a:rPr lang="en-US" sz="2400" dirty="0"/>
              <a:t>		  </a:t>
            </a:r>
            <a:r>
              <a:rPr lang="en-US" sz="2400" i="1" dirty="0"/>
              <a:t>Password (student selected)*</a:t>
            </a:r>
          </a:p>
          <a:p>
            <a:pPr lvl="2"/>
            <a:r>
              <a:rPr lang="en-US" sz="2400" dirty="0"/>
              <a:t>For the AD login to work, students must be active in PowerSchool.</a:t>
            </a:r>
          </a:p>
          <a:p>
            <a:pPr lvl="2"/>
            <a:r>
              <a:rPr lang="en-US" sz="2400" dirty="0"/>
              <a:t>If a student does not know his/her login or password, please sent a direct GroupMe to L. Johnson or complete a </a:t>
            </a:r>
            <a:r>
              <a:rPr lang="en-US" sz="2400" dirty="0">
                <a:hlinkClick r:id="rId2"/>
              </a:rPr>
              <a:t>login request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145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7D79C78-0077-8D40-B1EB-62B50857C8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Textbook Procedures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D6199BE-1D6A-8D48-A71A-92F66610F7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73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1E40F-94C3-4640-B3D5-EA1A85D25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Textbook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A3F22-E159-A64B-984C-C67170D80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A class set of textbooks will be available for classes with textbooks.</a:t>
            </a:r>
          </a:p>
          <a:p>
            <a:pPr lvl="1"/>
            <a:r>
              <a:rPr lang="en-US" sz="2000" dirty="0"/>
              <a:t>Class sets will be checked out to teachers.</a:t>
            </a:r>
          </a:p>
          <a:p>
            <a:pPr lvl="1" indent="0">
              <a:buNone/>
            </a:pPr>
            <a:endParaRPr lang="en-US" sz="2000" dirty="0"/>
          </a:p>
          <a:p>
            <a:r>
              <a:rPr lang="en-US" sz="2800" dirty="0"/>
              <a:t>Consumable textbooks will also be available for core English and math classes.</a:t>
            </a:r>
          </a:p>
          <a:p>
            <a:pPr lvl="1"/>
            <a:r>
              <a:rPr lang="en-US" sz="2000" dirty="0"/>
              <a:t>Each student will receive his or her own book.  </a:t>
            </a:r>
          </a:p>
          <a:p>
            <a:pPr lvl="1" indent="0">
              <a:buNone/>
            </a:pPr>
            <a:endParaRPr lang="en-US" sz="2000" dirty="0"/>
          </a:p>
          <a:p>
            <a:r>
              <a:rPr lang="en-US" sz="2800" dirty="0"/>
              <a:t>Please see me for textbook needs. </a:t>
            </a:r>
          </a:p>
          <a:p>
            <a:r>
              <a:rPr lang="en-US" sz="2800" dirty="0"/>
              <a:t>Please refrain from removing any textbooks or related materials from the bookroom.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659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80435-755C-1349-9679-D08F72B31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Textbook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AFE7E-1F0F-E84C-B265-978E6F659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Consumable textbooks will also be available for core English and math classes.</a:t>
            </a:r>
          </a:p>
          <a:p>
            <a:pPr lvl="1"/>
            <a:r>
              <a:rPr lang="en-US" sz="2800" dirty="0"/>
              <a:t>Teachers will be provided classroom sets for students to use during the beginning weeks of school.</a:t>
            </a:r>
          </a:p>
          <a:p>
            <a:pPr lvl="2"/>
            <a:r>
              <a:rPr lang="en-US" sz="2400" dirty="0"/>
              <a:t>Each student will receive his or her own book once schedules are finalized. 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660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8AC8F-C1D8-6248-B2A2-4388E5CA9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Textbook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D0FC3-E9B8-E343-A67E-CC6C11EF7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Please see Mrs. L. Johnson for your textbook needs. </a:t>
            </a:r>
          </a:p>
          <a:p>
            <a:r>
              <a:rPr lang="en-US" sz="2800" dirty="0">
                <a:hlinkClick r:id="rId2"/>
              </a:rPr>
              <a:t>Textbook requests </a:t>
            </a:r>
            <a:r>
              <a:rPr lang="en-US" sz="2800" dirty="0"/>
              <a:t>may be made online.</a:t>
            </a:r>
          </a:p>
          <a:p>
            <a:r>
              <a:rPr lang="en-US" sz="2800" dirty="0"/>
              <a:t>Please refrain from removing any textbooks or related materials from the bookroom.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900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4D816-D8E4-7E45-A8B5-F52D2C74F7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LIC Procedures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2749AD-D5F5-0741-8D88-F30E3C9609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4800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LIC Hours and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/>
              <a:t>The LIC opens daily at 7:00 am and closes at 2:30pm.  Student library orientation will be scheduled for August. Students may begin using the library Sept. 3</a:t>
            </a:r>
            <a:r>
              <a:rPr lang="en-US" sz="2400" baseline="30000" dirty="0"/>
              <a:t>rd</a:t>
            </a:r>
            <a:r>
              <a:rPr lang="en-US" sz="2400" dirty="0"/>
              <a:t>. </a:t>
            </a:r>
          </a:p>
          <a:p>
            <a:r>
              <a:rPr lang="en-US" sz="2400" dirty="0"/>
              <a:t>There is open circulation after school and during students’ scheduled lunch period. </a:t>
            </a:r>
          </a:p>
          <a:p>
            <a:r>
              <a:rPr lang="en-US" sz="2400" dirty="0"/>
              <a:t>Students may use open circulation time to browse library resources, return or checkout books, use the computer, print documents, etc..</a:t>
            </a:r>
          </a:p>
          <a:p>
            <a:r>
              <a:rPr lang="en-US" sz="2400" dirty="0"/>
              <a:t>When visiting the library outside of open circulation time, </a:t>
            </a:r>
            <a:r>
              <a:rPr lang="en-US" sz="2400" b="1" dirty="0"/>
              <a:t>ALL</a:t>
            </a:r>
            <a:r>
              <a:rPr lang="en-US" sz="2400" dirty="0"/>
              <a:t> students must have a school-issued or library hall pass from their scheduled teacher. </a:t>
            </a:r>
          </a:p>
          <a:p>
            <a:pPr marL="0" indent="0" algn="ctr">
              <a:buNone/>
            </a:pPr>
            <a:r>
              <a:rPr lang="en-US" sz="2400" i="1" dirty="0"/>
              <a:t>*Please note that there may be changes in the hours and days of operation based on the needs of the school.</a:t>
            </a:r>
          </a:p>
        </p:txBody>
      </p:sp>
    </p:spTree>
    <p:extLst>
      <p:ext uri="{BB962C8B-B14F-4D97-AF65-F5344CB8AC3E}">
        <p14:creationId xmlns:p14="http://schemas.microsoft.com/office/powerpoint/2010/main" val="2338516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836" y="313182"/>
            <a:ext cx="10058400" cy="1609344"/>
          </a:xfrm>
        </p:spPr>
        <p:txBody>
          <a:bodyPr/>
          <a:lstStyle/>
          <a:p>
            <a:r>
              <a:rPr lang="en-US" b="1" dirty="0"/>
              <a:t>LIC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852" y="1404730"/>
            <a:ext cx="11632368" cy="5220922"/>
          </a:xfrm>
        </p:spPr>
        <p:txBody>
          <a:bodyPr>
            <a:noAutofit/>
          </a:bodyPr>
          <a:lstStyle/>
          <a:p>
            <a:r>
              <a:rPr lang="en-US" sz="2400" dirty="0"/>
              <a:t>Class Reservations</a:t>
            </a:r>
          </a:p>
          <a:p>
            <a:pPr lvl="1"/>
            <a:r>
              <a:rPr lang="en-US" sz="2000" dirty="0"/>
              <a:t>Classes must be scheduled at least three days prior to the date requested.  This allows time for the teacher and the librarian to plan for instruction.  Check the </a:t>
            </a:r>
            <a:r>
              <a:rPr lang="en-US" sz="2000" dirty="0">
                <a:hlinkClick r:id="rId2"/>
              </a:rPr>
              <a:t>LIC calendar </a:t>
            </a:r>
            <a:r>
              <a:rPr lang="en-US" sz="2000" dirty="0"/>
              <a:t>for available dates and periods. </a:t>
            </a:r>
          </a:p>
          <a:p>
            <a:pPr marL="457200" lvl="1" indent="0">
              <a:buNone/>
            </a:pPr>
            <a:r>
              <a:rPr lang="en-US" sz="2000" dirty="0"/>
              <a:t> </a:t>
            </a:r>
          </a:p>
          <a:p>
            <a:pPr lvl="1"/>
            <a:r>
              <a:rPr lang="en-US" sz="2000" dirty="0"/>
              <a:t>Teachers with scheduled classes must accompany students to the library.  Teachers </a:t>
            </a:r>
            <a:r>
              <a:rPr lang="en-US" sz="2000" b="1" dirty="0"/>
              <a:t>must</a:t>
            </a:r>
            <a:r>
              <a:rPr lang="en-US" sz="2000" dirty="0"/>
              <a:t> remain with students for the duration of the library visit.</a:t>
            </a:r>
          </a:p>
          <a:p>
            <a:pPr marL="457200" lvl="1" indent="0">
              <a:buNone/>
            </a:pPr>
            <a:endParaRPr lang="en-US" sz="1000" dirty="0"/>
          </a:p>
          <a:p>
            <a:pPr lvl="1"/>
            <a:r>
              <a:rPr lang="en-US" sz="2000" dirty="0"/>
              <a:t>When the library has been reserved for classes, outside students are not permitted.</a:t>
            </a:r>
          </a:p>
          <a:p>
            <a:pPr marL="457200" lvl="1" indent="0">
              <a:buNone/>
            </a:pPr>
            <a:endParaRPr lang="en-US" sz="1800" dirty="0"/>
          </a:p>
          <a:p>
            <a:pPr lvl="1"/>
            <a:r>
              <a:rPr lang="en-US" sz="2000" dirty="0"/>
              <a:t>Classes will not be scheduled when the librarian is absent. </a:t>
            </a:r>
          </a:p>
          <a:p>
            <a:pPr marL="457200" lvl="1" indent="0">
              <a:buNone/>
            </a:pPr>
            <a:endParaRPr lang="en-US" sz="1800" dirty="0"/>
          </a:p>
          <a:p>
            <a:pPr lvl="1"/>
            <a:r>
              <a:rPr lang="en-US" sz="2000" dirty="0"/>
              <a:t>The library should not be scheduled when the teacher will be absent.  For unexpected absences, the library day will be rescheduled upon the return of the teacher.</a:t>
            </a:r>
          </a:p>
          <a:p>
            <a:pPr marL="457200" lvl="1" indent="0">
              <a:buNone/>
            </a:pPr>
            <a:endParaRPr lang="en-US" sz="1800" dirty="0"/>
          </a:p>
          <a:p>
            <a:pPr lvl="1"/>
            <a:r>
              <a:rPr lang="en-US" sz="2000" dirty="0"/>
              <a:t>Substitutes should not send students to the library. </a:t>
            </a:r>
          </a:p>
        </p:txBody>
      </p:sp>
    </p:spTree>
    <p:extLst>
      <p:ext uri="{BB962C8B-B14F-4D97-AF65-F5344CB8AC3E}">
        <p14:creationId xmlns:p14="http://schemas.microsoft.com/office/powerpoint/2010/main" val="1254459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LIC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Groups</a:t>
            </a:r>
          </a:p>
          <a:p>
            <a:pPr lvl="1"/>
            <a:r>
              <a:rPr lang="en-US" sz="2000" dirty="0"/>
              <a:t>Small groups may be sent to the library with a pass to conduct research or work on other class related assignments that require the use of library resources.  Larger groups should be accompanied by the classroom teacher.</a:t>
            </a:r>
          </a:p>
          <a:p>
            <a:r>
              <a:rPr lang="en-US" sz="2400" dirty="0"/>
              <a:t>Individual Students</a:t>
            </a:r>
          </a:p>
          <a:p>
            <a:pPr lvl="1"/>
            <a:r>
              <a:rPr lang="en-US" sz="2000" dirty="0"/>
              <a:t>Individual students may use the library during class time with a written hall pass from their scheduled teacher.  </a:t>
            </a:r>
          </a:p>
          <a:p>
            <a:pPr lvl="1"/>
            <a:endParaRPr lang="en-US" sz="2000" dirty="0"/>
          </a:p>
          <a:p>
            <a:pPr marL="274320" lvl="1" indent="0">
              <a:buNone/>
            </a:pPr>
            <a:r>
              <a:rPr lang="en-US" sz="2000" dirty="0"/>
              <a:t>*When sending students,  teachers should call ahead or make advance arrangements to ensure library space is available and that the LIS is present.  </a:t>
            </a:r>
          </a:p>
          <a:p>
            <a:pPr marL="27432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1937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8F053-7582-4F44-965E-2DD956A81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58246-724D-CD45-AAFA-D844D08A5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Equipment &amp; Technology Procedures</a:t>
            </a:r>
          </a:p>
          <a:p>
            <a:pPr>
              <a:lnSpc>
                <a:spcPct val="200000"/>
              </a:lnSpc>
            </a:pPr>
            <a:r>
              <a:rPr lang="en-US" dirty="0"/>
              <a:t>Textbook Procedures</a:t>
            </a:r>
          </a:p>
          <a:p>
            <a:pPr>
              <a:lnSpc>
                <a:spcPct val="200000"/>
              </a:lnSpc>
            </a:pPr>
            <a:r>
              <a:rPr lang="en-US" dirty="0"/>
              <a:t>LIC Procedures</a:t>
            </a:r>
          </a:p>
        </p:txBody>
      </p:sp>
    </p:spTree>
    <p:extLst>
      <p:ext uri="{BB962C8B-B14F-4D97-AF65-F5344CB8AC3E}">
        <p14:creationId xmlns:p14="http://schemas.microsoft.com/office/powerpoint/2010/main" val="27492379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or Concerns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13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3422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7F56D-029F-2A4D-A189-43FBA57A4D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8000" dirty="0"/>
              <a:t>Equipment &amp; Technology Procedures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B38852-49FD-C642-B439-285CE307EA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824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ED210-041E-3743-B0E4-3FCF231A2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Equipment &amp; Technology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882E7-7E06-EE49-95A8-66AA7B09F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Technology checkouts began August 6</a:t>
            </a:r>
            <a:r>
              <a:rPr lang="en-US" sz="2400" baseline="30000" dirty="0"/>
              <a:t>th</a:t>
            </a:r>
            <a:r>
              <a:rPr lang="en-US" sz="2400" dirty="0"/>
              <a:t>.</a:t>
            </a:r>
          </a:p>
          <a:p>
            <a:pPr lvl="1">
              <a:lnSpc>
                <a:spcPct val="200000"/>
              </a:lnSpc>
            </a:pPr>
            <a:r>
              <a:rPr lang="en-US" sz="2000" dirty="0"/>
              <a:t>Teacher Laptops</a:t>
            </a:r>
          </a:p>
          <a:p>
            <a:pPr lvl="1">
              <a:lnSpc>
                <a:spcPct val="200000"/>
              </a:lnSpc>
            </a:pPr>
            <a:r>
              <a:rPr lang="en-US" sz="2000" dirty="0"/>
              <a:t>Calculators</a:t>
            </a:r>
          </a:p>
          <a:p>
            <a:pPr lvl="1">
              <a:lnSpc>
                <a:spcPct val="200000"/>
              </a:lnSpc>
            </a:pPr>
            <a:r>
              <a:rPr lang="en-US" sz="2000" dirty="0"/>
              <a:t>LCD Projectors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877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3844F-295F-3D48-81AB-526F1DED2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Technology Service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7329F-3D36-6E4C-BDBA-6CC752A72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dirty="0"/>
              <a:t>A service request ticket must be entered before a tech can service your technology. Services include computer installation and setup, software installation, troubleshooting, etc.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online at </a:t>
            </a:r>
            <a:r>
              <a:rPr lang="en-US" sz="2400" dirty="0">
                <a:hlinkClick r:id="rId2"/>
              </a:rPr>
              <a:t>http://hd.scsk12.org</a:t>
            </a:r>
            <a:r>
              <a:rPr lang="en-US" sz="2400" dirty="0"/>
              <a:t>.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by phone at (901) 416-2700, option 5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206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Equipment Inventory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Relocating Equipment- </a:t>
            </a:r>
            <a:r>
              <a:rPr lang="en-US" sz="2400" dirty="0"/>
              <a:t>Refrain from moving equipment from your classrooms.  If equipment must be relocated, please  contact </a:t>
            </a:r>
            <a:r>
              <a:rPr lang="en-US" sz="2400" i="1" dirty="0"/>
              <a:t>. </a:t>
            </a:r>
            <a:r>
              <a:rPr lang="en-US" sz="2400" dirty="0"/>
              <a:t>Mrs. Johnson.</a:t>
            </a:r>
            <a:endParaRPr lang="en-US" sz="2400" b="1" dirty="0"/>
          </a:p>
          <a:p>
            <a:r>
              <a:rPr lang="en-US" sz="2400" b="1" dirty="0"/>
              <a:t>Beginning-of-the-Year Inventory- </a:t>
            </a:r>
            <a:r>
              <a:rPr lang="en-US" sz="2400" dirty="0"/>
              <a:t>At the beginning of the school-year, an inventory of equipment in all rooms will be conducted.</a:t>
            </a:r>
            <a:endParaRPr lang="en-US" sz="2400" b="1" dirty="0"/>
          </a:p>
          <a:p>
            <a:r>
              <a:rPr lang="en-US" sz="2400" b="1" dirty="0"/>
              <a:t>Annual Inventory- </a:t>
            </a:r>
            <a:r>
              <a:rPr lang="en-US" sz="2400" dirty="0"/>
              <a:t>All equipment will be scanned into the AMSI system.  During this time, all equipment should be made available for scanning.  This includes equipment purchased through CTE,  SPED, and other departments.</a:t>
            </a:r>
          </a:p>
        </p:txBody>
      </p:sp>
    </p:spTree>
    <p:extLst>
      <p:ext uri="{BB962C8B-B14F-4D97-AF65-F5344CB8AC3E}">
        <p14:creationId xmlns:p14="http://schemas.microsoft.com/office/powerpoint/2010/main" val="1841271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088" y="484632"/>
            <a:ext cx="10428160" cy="1609344"/>
          </a:xfrm>
        </p:spPr>
        <p:txBody>
          <a:bodyPr/>
          <a:lstStyle/>
          <a:p>
            <a:r>
              <a:rPr lang="en-US" b="1" dirty="0"/>
              <a:t>Damaged and Stolen Equipment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Faculty should exercise reasonable care in the safekeeping of equipment. All equipment should be secured and properly protected.</a:t>
            </a:r>
          </a:p>
          <a:p>
            <a:r>
              <a:rPr lang="en-US" sz="2400" dirty="0"/>
              <a:t>Report damaged and stolen equipment immediately. </a:t>
            </a:r>
          </a:p>
          <a:p>
            <a:r>
              <a:rPr lang="en-US" sz="2400" dirty="0"/>
              <a:t>Be prepared to provide detailed information.</a:t>
            </a:r>
          </a:p>
          <a:p>
            <a:r>
              <a:rPr lang="en-US" sz="2400" dirty="0"/>
              <a:t>If a police report is required, the supervising teacher or teacher responsible must provide a photo I.D.</a:t>
            </a:r>
          </a:p>
          <a:p>
            <a:r>
              <a:rPr lang="en-US" sz="2400" dirty="0"/>
              <a:t>The damage or theft will be reported to Risk Management.</a:t>
            </a:r>
          </a:p>
          <a:p>
            <a:r>
              <a:rPr lang="en-US" sz="2400" b="1" i="1" dirty="0"/>
              <a:t>Do not dispose any SCS equipment.  A disposal request must be completed and approved by asset management.</a:t>
            </a:r>
          </a:p>
        </p:txBody>
      </p:sp>
    </p:spTree>
    <p:extLst>
      <p:ext uri="{BB962C8B-B14F-4D97-AF65-F5344CB8AC3E}">
        <p14:creationId xmlns:p14="http://schemas.microsoft.com/office/powerpoint/2010/main" val="19754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Laptop Cart Procedures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9848" y="1864233"/>
            <a:ext cx="10058400" cy="4293680"/>
          </a:xfrm>
        </p:spPr>
        <p:txBody>
          <a:bodyPr>
            <a:noAutofit/>
          </a:bodyPr>
          <a:lstStyle/>
          <a:p>
            <a:r>
              <a:rPr lang="en-US" sz="2400" dirty="0"/>
              <a:t>Laptop carts will be available for daily checkout beginning Sept. 3</a:t>
            </a:r>
            <a:r>
              <a:rPr lang="en-US" sz="2400" baseline="30000" dirty="0"/>
              <a:t>rd</a:t>
            </a:r>
            <a:r>
              <a:rPr lang="en-US" sz="2400" dirty="0"/>
              <a:t>. </a:t>
            </a:r>
          </a:p>
          <a:p>
            <a:r>
              <a:rPr lang="en-US" sz="2400" dirty="0"/>
              <a:t>To reserve a laptop cart, review the </a:t>
            </a:r>
            <a:r>
              <a:rPr lang="en-US" sz="2400" dirty="0">
                <a:hlinkClick r:id="rId2"/>
              </a:rPr>
              <a:t>library calendar</a:t>
            </a:r>
            <a:r>
              <a:rPr lang="en-US" sz="2400" dirty="0"/>
              <a:t> and submit a request. Requests must be submitted a school day in advance. </a:t>
            </a:r>
          </a:p>
          <a:p>
            <a:r>
              <a:rPr lang="en-US" sz="2400" dirty="0"/>
              <a:t>Requests will be processed in the order received. If there are any immediate questions or concerns, please contact the library.</a:t>
            </a:r>
          </a:p>
          <a:p>
            <a:pPr marL="228600" lvl="1">
              <a:spcBef>
                <a:spcPts val="1800"/>
              </a:spcBef>
            </a:pPr>
            <a:r>
              <a:rPr lang="en-US" sz="2400" dirty="0"/>
              <a:t>The laptop carts may be reserved for a maximum of four consecutive days.  This will allow for equal access for all faculty.</a:t>
            </a:r>
          </a:p>
          <a:p>
            <a:pPr marL="228600" lvl="1">
              <a:spcBef>
                <a:spcPts val="1800"/>
              </a:spcBef>
            </a:pPr>
            <a:r>
              <a:rPr lang="en-US" sz="2400" dirty="0"/>
              <a:t>Laptop carts will be available for pick-up in the library at 7:00am.  Carts must be returned to the library by 2:00.  Please make sure all laptops are plugged-in.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250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Laptop Cart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744" y="1771649"/>
            <a:ext cx="11302583" cy="4719091"/>
          </a:xfrm>
        </p:spPr>
        <p:txBody>
          <a:bodyPr>
            <a:noAutofit/>
          </a:bodyPr>
          <a:lstStyle/>
          <a:p>
            <a:r>
              <a:rPr lang="en-US" sz="2800" dirty="0"/>
              <a:t>The teacher checking out the laptop cart is responsible for the laptops and the laptop cart for the duration of the checkout.</a:t>
            </a:r>
          </a:p>
          <a:p>
            <a:pPr lvl="1"/>
            <a:r>
              <a:rPr lang="en-US" sz="2000" dirty="0"/>
              <a:t>Verify the number of laptops in the cart.</a:t>
            </a:r>
          </a:p>
          <a:p>
            <a:pPr lvl="1"/>
            <a:r>
              <a:rPr lang="en-US" sz="2000" dirty="0"/>
              <a:t>Count the laptops </a:t>
            </a:r>
            <a:r>
              <a:rPr lang="en-US" sz="2000" b="1" dirty="0"/>
              <a:t>before</a:t>
            </a:r>
            <a:r>
              <a:rPr lang="en-US" sz="2000" dirty="0"/>
              <a:t> students are allowed to leave each class period.  If any laptops are missing contact Mrs. Johnson immediately.</a:t>
            </a:r>
          </a:p>
          <a:p>
            <a:pPr lvl="1"/>
            <a:r>
              <a:rPr lang="en-US" sz="2000" b="1" dirty="0"/>
              <a:t>Do not</a:t>
            </a:r>
            <a:r>
              <a:rPr lang="en-US" sz="2000" dirty="0"/>
              <a:t> give the laptop cart codes to students.</a:t>
            </a:r>
          </a:p>
          <a:p>
            <a:pPr lvl="1"/>
            <a:r>
              <a:rPr lang="en-US" sz="2000" b="1" dirty="0"/>
              <a:t>Do not </a:t>
            </a:r>
            <a:r>
              <a:rPr lang="en-US" sz="2000" dirty="0"/>
              <a:t>leave laptops unsecured.</a:t>
            </a:r>
          </a:p>
          <a:p>
            <a:pPr lvl="1"/>
            <a:r>
              <a:rPr lang="en-US" sz="2000" b="1" dirty="0"/>
              <a:t>Do not </a:t>
            </a:r>
            <a:r>
              <a:rPr lang="en-US" sz="2000" dirty="0"/>
              <a:t> allow students to eat or drink near laptops.</a:t>
            </a:r>
          </a:p>
          <a:p>
            <a:pPr lvl="1"/>
            <a:r>
              <a:rPr lang="en-US" sz="2000" b="1" dirty="0"/>
              <a:t>Do not </a:t>
            </a:r>
            <a:r>
              <a:rPr lang="en-US" sz="2000" dirty="0"/>
              <a:t>allow students to move around unnecessarily with laptops.</a:t>
            </a:r>
          </a:p>
          <a:p>
            <a:pPr lvl="1"/>
            <a:r>
              <a:rPr lang="en-US" sz="2000" b="1" dirty="0"/>
              <a:t>Do not </a:t>
            </a:r>
            <a:r>
              <a:rPr lang="en-US" sz="2000" dirty="0"/>
              <a:t> allow students to play video games, watch videos, or download music, etc.</a:t>
            </a:r>
            <a:endParaRPr lang="en-US" sz="2000" b="1" dirty="0"/>
          </a:p>
          <a:p>
            <a:r>
              <a:rPr lang="en-US" sz="2400" dirty="0"/>
              <a:t>Report any technical problems or other concerns immediately to Mrs. Johnson.</a:t>
            </a:r>
          </a:p>
        </p:txBody>
      </p:sp>
    </p:spTree>
    <p:extLst>
      <p:ext uri="{BB962C8B-B14F-4D97-AF65-F5344CB8AC3E}">
        <p14:creationId xmlns:p14="http://schemas.microsoft.com/office/powerpoint/2010/main" val="4289734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1409</TotalTime>
  <Words>1099</Words>
  <Application>Microsoft Macintosh PowerPoint</Application>
  <PresentationFormat>Widescreen</PresentationFormat>
  <Paragraphs>103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Calibri</vt:lpstr>
      <vt:lpstr>Rockwell</vt:lpstr>
      <vt:lpstr>Rockwell Condensed</vt:lpstr>
      <vt:lpstr>Rockwell Extra Bold</vt:lpstr>
      <vt:lpstr>Wingdings</vt:lpstr>
      <vt:lpstr>Wood Type</vt:lpstr>
      <vt:lpstr>Douglass High Library</vt:lpstr>
      <vt:lpstr>Agenda</vt:lpstr>
      <vt:lpstr>Equipment &amp; Technology Procedures </vt:lpstr>
      <vt:lpstr>Equipment &amp; Technology </vt:lpstr>
      <vt:lpstr>Technology Service Requests</vt:lpstr>
      <vt:lpstr>Equipment Inventory</vt:lpstr>
      <vt:lpstr>Damaged and Stolen Equipment</vt:lpstr>
      <vt:lpstr>Laptop Cart Procedures</vt:lpstr>
      <vt:lpstr>Laptop Cart Guidelines</vt:lpstr>
      <vt:lpstr>Computer Lab Guidelines</vt:lpstr>
      <vt:lpstr>Student computer logins</vt:lpstr>
      <vt:lpstr>Textbook Procedures</vt:lpstr>
      <vt:lpstr>Textbook Procedures</vt:lpstr>
      <vt:lpstr>Textbook Procedures</vt:lpstr>
      <vt:lpstr>Textbook Procedures</vt:lpstr>
      <vt:lpstr>LIC Procedures </vt:lpstr>
      <vt:lpstr>LIC Hours and Scheduling</vt:lpstr>
      <vt:lpstr>LIC Scheduling</vt:lpstr>
      <vt:lpstr>LIC Scheduling</vt:lpstr>
      <vt:lpstr>Questions or Concerns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Douglass High Library</dc:title>
  <dc:creator>Latrista Johnson</dc:creator>
  <cp:lastModifiedBy>Latrista Johnson</cp:lastModifiedBy>
  <cp:revision>8</cp:revision>
  <dcterms:created xsi:type="dcterms:W3CDTF">2019-08-06T10:01:32Z</dcterms:created>
  <dcterms:modified xsi:type="dcterms:W3CDTF">2019-08-09T09:26:53Z</dcterms:modified>
</cp:coreProperties>
</file>